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1" r:id="rId2"/>
    <p:sldId id="256" r:id="rId3"/>
    <p:sldId id="265" r:id="rId4"/>
    <p:sldId id="275" r:id="rId5"/>
    <p:sldId id="281" r:id="rId6"/>
    <p:sldId id="276" r:id="rId7"/>
    <p:sldId id="282" r:id="rId8"/>
    <p:sldId id="257" r:id="rId9"/>
    <p:sldId id="267" r:id="rId10"/>
    <p:sldId id="300" r:id="rId11"/>
    <p:sldId id="271" r:id="rId12"/>
    <p:sldId id="283" r:id="rId13"/>
    <p:sldId id="269" r:id="rId14"/>
    <p:sldId id="286" r:id="rId15"/>
    <p:sldId id="260" r:id="rId16"/>
    <p:sldId id="299" r:id="rId17"/>
    <p:sldId id="301" r:id="rId18"/>
    <p:sldId id="302" r:id="rId19"/>
    <p:sldId id="303" r:id="rId20"/>
    <p:sldId id="304" r:id="rId21"/>
    <p:sldId id="29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D33C06-79D8-4383-9F41-41B9446FF78F}" v="2" dt="2020-04-24T16:58:13.0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42" autoAdjust="0"/>
    <p:restoredTop sz="86385" autoAdjust="0"/>
  </p:normalViewPr>
  <p:slideViewPr>
    <p:cSldViewPr>
      <p:cViewPr varScale="1">
        <p:scale>
          <a:sx n="114" d="100"/>
          <a:sy n="114" d="100"/>
        </p:scale>
        <p:origin x="1764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lade, Jeff" userId="54d09822-d478-4590-b065-1b1a3ff595a1" providerId="ADAL" clId="{60D33C06-79D8-4383-9F41-41B9446FF78F}"/>
    <pc:docChg chg="custSel delSld modSld">
      <pc:chgData name="Hlade, Jeff" userId="54d09822-d478-4590-b065-1b1a3ff595a1" providerId="ADAL" clId="{60D33C06-79D8-4383-9F41-41B9446FF78F}" dt="2020-04-24T16:58:26.485" v="60" actId="1076"/>
      <pc:docMkLst>
        <pc:docMk/>
      </pc:docMkLst>
      <pc:sldChg chg="del">
        <pc:chgData name="Hlade, Jeff" userId="54d09822-d478-4590-b065-1b1a3ff595a1" providerId="ADAL" clId="{60D33C06-79D8-4383-9F41-41B9446FF78F}" dt="2020-04-24T16:55:31.120" v="2" actId="2696"/>
        <pc:sldMkLst>
          <pc:docMk/>
          <pc:sldMk cId="0" sldId="259"/>
        </pc:sldMkLst>
      </pc:sldChg>
      <pc:sldChg chg="del">
        <pc:chgData name="Hlade, Jeff" userId="54d09822-d478-4590-b065-1b1a3ff595a1" providerId="ADAL" clId="{60D33C06-79D8-4383-9F41-41B9446FF78F}" dt="2020-04-24T16:55:26.474" v="0" actId="2696"/>
        <pc:sldMkLst>
          <pc:docMk/>
          <pc:sldMk cId="0" sldId="264"/>
        </pc:sldMkLst>
      </pc:sldChg>
      <pc:sldChg chg="del">
        <pc:chgData name="Hlade, Jeff" userId="54d09822-d478-4590-b065-1b1a3ff595a1" providerId="ADAL" clId="{60D33C06-79D8-4383-9F41-41B9446FF78F}" dt="2020-04-24T16:55:27.768" v="1" actId="2696"/>
        <pc:sldMkLst>
          <pc:docMk/>
          <pc:sldMk cId="0" sldId="266"/>
        </pc:sldMkLst>
      </pc:sldChg>
      <pc:sldChg chg="del">
        <pc:chgData name="Hlade, Jeff" userId="54d09822-d478-4590-b065-1b1a3ff595a1" providerId="ADAL" clId="{60D33C06-79D8-4383-9F41-41B9446FF78F}" dt="2020-04-24T16:56:01.740" v="3" actId="2696"/>
        <pc:sldMkLst>
          <pc:docMk/>
          <pc:sldMk cId="0" sldId="285"/>
        </pc:sldMkLst>
      </pc:sldChg>
      <pc:sldChg chg="addSp modSp">
        <pc:chgData name="Hlade, Jeff" userId="54d09822-d478-4590-b065-1b1a3ff595a1" providerId="ADAL" clId="{60D33C06-79D8-4383-9F41-41B9446FF78F}" dt="2020-04-24T16:58:26.485" v="60" actId="1076"/>
        <pc:sldMkLst>
          <pc:docMk/>
          <pc:sldMk cId="6578484" sldId="302"/>
        </pc:sldMkLst>
        <pc:spChg chg="add mod">
          <ac:chgData name="Hlade, Jeff" userId="54d09822-d478-4590-b065-1b1a3ff595a1" providerId="ADAL" clId="{60D33C06-79D8-4383-9F41-41B9446FF78F}" dt="2020-04-24T16:58:26.485" v="60" actId="1076"/>
          <ac:spMkLst>
            <pc:docMk/>
            <pc:sldMk cId="6578484" sldId="302"/>
            <ac:spMk id="3" creationId="{857F5693-2D32-4DD8-B3F1-DAF6D7CB980D}"/>
          </ac:spMkLst>
        </pc:spChg>
        <pc:spChg chg="mod">
          <ac:chgData name="Hlade, Jeff" userId="54d09822-d478-4590-b065-1b1a3ff595a1" providerId="ADAL" clId="{60D33C06-79D8-4383-9F41-41B9446FF78F}" dt="2020-04-24T16:57:14.475" v="48" actId="20577"/>
          <ac:spMkLst>
            <pc:docMk/>
            <pc:sldMk cId="6578484" sldId="302"/>
            <ac:spMk id="8" creationId="{FDC00442-03D4-43C6-A387-4B63648DC93D}"/>
          </ac:spMkLst>
        </pc:spChg>
        <pc:picChg chg="mod">
          <ac:chgData name="Hlade, Jeff" userId="54d09822-d478-4590-b065-1b1a3ff595a1" providerId="ADAL" clId="{60D33C06-79D8-4383-9F41-41B9446FF78F}" dt="2020-04-24T16:57:59.893" v="50" actId="1076"/>
          <ac:picMkLst>
            <pc:docMk/>
            <pc:sldMk cId="6578484" sldId="302"/>
            <ac:picMk id="10" creationId="{F49B40C3-8401-4DDD-B116-22819707B814}"/>
          </ac:picMkLst>
        </pc:picChg>
        <pc:picChg chg="add mod">
          <ac:chgData name="Hlade, Jeff" userId="54d09822-d478-4590-b065-1b1a3ff595a1" providerId="ADAL" clId="{60D33C06-79D8-4383-9F41-41B9446FF78F}" dt="2020-04-24T16:58:05.576" v="51" actId="1076"/>
          <ac:picMkLst>
            <pc:docMk/>
            <pc:sldMk cId="6578484" sldId="302"/>
            <ac:picMk id="12" creationId="{AE5F2BA4-C6AB-4620-B89A-D728515A542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B7887C-00B8-40A4-BAD5-68F281E5EC34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A2A7FD-6603-49EB-A537-6F3E1125F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674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2A7FD-6603-49EB-A537-6F3E1125FB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748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174"/>
            <a:ext cx="9144000" cy="6889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B6634-93C8-4E31-AD69-72EBC50DD4A7}" type="datetimeFigureOut">
              <a:rPr lang="en-US" smtClean="0"/>
              <a:pPr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DA914-2868-41EE-A6B2-FB0F2077047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B6634-93C8-4E31-AD69-72EBC50DD4A7}" type="datetimeFigureOut">
              <a:rPr lang="en-US" smtClean="0"/>
              <a:pPr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DA914-2868-41EE-A6B2-FB0F2077047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B6634-93C8-4E31-AD69-72EBC50DD4A7}" type="datetimeFigureOut">
              <a:rPr lang="en-US" smtClean="0"/>
              <a:pPr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DA914-2868-41EE-A6B2-FB0F2077047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B6634-93C8-4E31-AD69-72EBC50DD4A7}" type="datetimeFigureOut">
              <a:rPr lang="en-US" smtClean="0"/>
              <a:pPr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DA914-2868-41EE-A6B2-FB0F2077047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B6634-93C8-4E31-AD69-72EBC50DD4A7}" type="datetimeFigureOut">
              <a:rPr lang="en-US" smtClean="0"/>
              <a:pPr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DA914-2868-41EE-A6B2-FB0F2077047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B6634-93C8-4E31-AD69-72EBC50DD4A7}" type="datetimeFigureOut">
              <a:rPr lang="en-US" smtClean="0"/>
              <a:pPr/>
              <a:t>4/24/2020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DA914-2868-41EE-A6B2-FB0F2077047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B6634-93C8-4E31-AD69-72EBC50DD4A7}" type="datetimeFigureOut">
              <a:rPr lang="en-US" smtClean="0"/>
              <a:pPr/>
              <a:t>4/24/2020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DA914-2868-41EE-A6B2-FB0F2077047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B6634-93C8-4E31-AD69-72EBC50DD4A7}" type="datetimeFigureOut">
              <a:rPr lang="en-US" smtClean="0"/>
              <a:pPr/>
              <a:t>4/24/2020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DA914-2868-41EE-A6B2-FB0F2077047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B6634-93C8-4E31-AD69-72EBC50DD4A7}" type="datetimeFigureOut">
              <a:rPr lang="en-US" smtClean="0"/>
              <a:pPr/>
              <a:t>4/24/2020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DA914-2868-41EE-A6B2-FB0F2077047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B6634-93C8-4E31-AD69-72EBC50DD4A7}" type="datetimeFigureOut">
              <a:rPr lang="en-US" smtClean="0"/>
              <a:pPr/>
              <a:t>4/24/2020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DA914-2868-41EE-A6B2-FB0F2077047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B6634-93C8-4E31-AD69-72EBC50DD4A7}" type="datetimeFigureOut">
              <a:rPr lang="en-US" smtClean="0"/>
              <a:pPr/>
              <a:t>4/24/2020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DA914-2868-41EE-A6B2-FB0F2077047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-31174"/>
            <a:ext cx="9144000" cy="6889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B6634-93C8-4E31-AD69-72EBC50DD4A7}" type="datetimeFigureOut">
              <a:rPr lang="en-US" smtClean="0"/>
              <a:pPr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DA914-2868-41EE-A6B2-FB0F2077047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3.png"/><Relationship Id="rId7" Type="http://schemas.openxmlformats.org/officeDocument/2006/relationships/image" Target="../media/image2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tiff"/><Relationship Id="rId5" Type="http://schemas.openxmlformats.org/officeDocument/2006/relationships/image" Target="../media/image20.jpe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ubbell.com/raco/en/Videos" TargetMode="External"/><Relationship Id="rId3" Type="http://schemas.openxmlformats.org/officeDocument/2006/relationships/slideLayout" Target="../slideLayouts/slideLayout5.xml"/><Relationship Id="rId7" Type="http://schemas.openxmlformats.org/officeDocument/2006/relationships/hyperlink" Target="https://www.youtube.com/watch?v=FlYORAM_KLo&amp;feature=youtu.be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youtube.com/watch?v=c_rd_MyusBI&amp;feature=youtu.be" TargetMode="External"/><Relationship Id="rId5" Type="http://schemas.openxmlformats.org/officeDocument/2006/relationships/hyperlink" Target="https://www.youtube.com/watch?v=64KhqnjsdSQ&amp;feature=youtu.be" TargetMode="External"/><Relationship Id="rId4" Type="http://schemas.openxmlformats.org/officeDocument/2006/relationships/hyperlink" Target="https://www.youtube.com/watch?v=c_rd_MyusBI#action=share" TargetMode="External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447800" y="4876800"/>
            <a:ext cx="6400800" cy="914400"/>
          </a:xfrm>
        </p:spPr>
        <p:txBody>
          <a:bodyPr>
            <a:normAutofit/>
          </a:bodyPr>
          <a:lstStyle/>
          <a:p>
            <a:r>
              <a:rPr lang="en-US" b="1" dirty="0"/>
              <a:t>The Box Revolution Is Here!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6248400"/>
            <a:ext cx="441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CONFIDENTIAL DO NOT DISTRIBUTE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4212" y="1905000"/>
            <a:ext cx="9099612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DC5187F-26BF-4125-BFA0-3A288BC5BF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143000"/>
            <a:ext cx="8305800" cy="462987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0F26EFA-CC5D-4763-8DDD-C80B990B0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Types &amp; Sizes Of Cables for STAB-IT® II</a:t>
            </a:r>
          </a:p>
        </p:txBody>
      </p:sp>
    </p:spTree>
    <p:extLst>
      <p:ext uri="{BB962C8B-B14F-4D97-AF65-F5344CB8AC3E}">
        <p14:creationId xmlns:p14="http://schemas.microsoft.com/office/powerpoint/2010/main" val="4083387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 “Red Hat” Needed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34290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Formed smooth ferrule design allows for use with NO RED HAT</a:t>
            </a:r>
          </a:p>
          <a:p>
            <a:r>
              <a:rPr lang="en-US" dirty="0"/>
              <a:t>UL Listed for use without a RED HAT</a:t>
            </a:r>
          </a:p>
          <a:p>
            <a:r>
              <a:rPr lang="en-US" dirty="0"/>
              <a:t>Like Arlington fittings, RED HAT must be used with all AC Cable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385734" y="1642532"/>
            <a:ext cx="4538134" cy="3403601"/>
          </a:xfrm>
          <a:prstGeom prst="rect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</p:pic>
      <p:grpSp>
        <p:nvGrpSpPr>
          <p:cNvPr id="8" name="Group 7"/>
          <p:cNvGrpSpPr/>
          <p:nvPr/>
        </p:nvGrpSpPr>
        <p:grpSpPr>
          <a:xfrm>
            <a:off x="3810000" y="3810000"/>
            <a:ext cx="2057400" cy="2057400"/>
            <a:chOff x="3733800" y="4038600"/>
            <a:chExt cx="2057400" cy="2057400"/>
          </a:xfrm>
        </p:grpSpPr>
        <p:pic>
          <p:nvPicPr>
            <p:cNvPr id="266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86200" y="4191000"/>
              <a:ext cx="1890614" cy="1803400"/>
            </a:xfrm>
            <a:prstGeom prst="rect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  <a:effectLst/>
          </p:spPr>
        </p:pic>
        <p:sp>
          <p:nvSpPr>
            <p:cNvPr id="6" name="Multiply 5"/>
            <p:cNvSpPr/>
            <p:nvPr/>
          </p:nvSpPr>
          <p:spPr>
            <a:xfrm>
              <a:off x="3733800" y="4038600"/>
              <a:ext cx="2057400" cy="2057400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1" name="Straight Connector 10"/>
          <p:cNvCxnSpPr/>
          <p:nvPr/>
        </p:nvCxnSpPr>
        <p:spPr>
          <a:xfrm flipV="1">
            <a:off x="3657600" y="2286000"/>
            <a:ext cx="2438400" cy="7620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4953000"/>
            <a:ext cx="1143000" cy="814388"/>
          </a:xfrm>
          <a:prstGeom prst="rect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457200" y="6248400"/>
            <a:ext cx="441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CONFIDENTIAL DO NOT DISTRIBUTE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35052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Counts as 1 deduction in box fill calculation</a:t>
            </a:r>
          </a:p>
          <a:p>
            <a:pPr lvl="1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 different than all other MC/BX clamps in a box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Has been tested with multiple brands and styles of wiring devices for clearance in the box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Listed with the most popular styles and sizes of MC cables 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About the               Connector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1295400"/>
            <a:ext cx="4572000" cy="4071938"/>
          </a:xfrm>
          <a:prstGeom prst="rect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9379" y="228600"/>
            <a:ext cx="212322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57200" y="6248400"/>
            <a:ext cx="441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CONFIDENTIAL DO NOT DISTRIBUTE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Built-in Cable Management Clip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18141" y="1064085"/>
            <a:ext cx="4495800" cy="48006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200" dirty="0"/>
              <a:t>Provides First Means of Support for cable leaving the box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/>
              <a:t>Clip simply folds up out of the box towards the cable and quickly secures them.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/>
              <a:t>Eliminates the need of an extra component to purchase (Caddy CJ6 among others)</a:t>
            </a:r>
          </a:p>
          <a:p>
            <a:r>
              <a:rPr lang="en-US" sz="2200" dirty="0"/>
              <a:t>Available on four (4) STAB-IT II Boxes. </a:t>
            </a:r>
          </a:p>
          <a:p>
            <a:pPr lvl="1"/>
            <a:r>
              <a:rPr lang="en-US" sz="1800" dirty="0"/>
              <a:t>232SCM,232MSCM, 244SCM, and 244MSCM</a:t>
            </a:r>
          </a:p>
          <a:p>
            <a:pPr marL="514350" indent="-514350">
              <a:buFont typeface="+mj-lt"/>
              <a:buAutoNum type="arabicPeriod"/>
            </a:pPr>
            <a:endParaRPr lang="en-US" b="1" dirty="0"/>
          </a:p>
          <a:p>
            <a:pPr>
              <a:buNone/>
            </a:pPr>
            <a:endParaRPr lang="en-US" dirty="0"/>
          </a:p>
          <a:p>
            <a:endParaRPr lang="en-US" dirty="0"/>
          </a:p>
          <a:p>
            <a:pPr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6248400"/>
            <a:ext cx="441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CONFIDENTIAL DO NOT DISTRIBUTE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40821"/>
            <a:ext cx="3962400" cy="4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4038600" cy="1752600"/>
          </a:xfrm>
        </p:spPr>
        <p:txBody>
          <a:bodyPr>
            <a:normAutofit/>
          </a:bodyPr>
          <a:lstStyle/>
          <a:p>
            <a:r>
              <a:rPr lang="en-US" dirty="0"/>
              <a:t>Fit tested with the    L A R G E S T devices and ½” mud ring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990600"/>
            <a:ext cx="4140200" cy="2328863"/>
          </a:xfrm>
          <a:prstGeom prst="rect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9001" y="3429000"/>
            <a:ext cx="4063999" cy="2286000"/>
          </a:xfrm>
          <a:prstGeom prst="rect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6334" y="2971800"/>
            <a:ext cx="4199466" cy="2362200"/>
          </a:xfrm>
          <a:prstGeom prst="rect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About the               Connector 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39379" y="228600"/>
            <a:ext cx="212322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457200" y="6248400"/>
            <a:ext cx="441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CONFIDENTIAL DO NOT DISTRIBUTE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4495800" y="1219200"/>
            <a:ext cx="4419600" cy="44958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3” x 2” Switch Boxes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04479" y="1219200"/>
            <a:ext cx="4344988" cy="4114800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 Sku’s Total:</a:t>
            </a:r>
          </a:p>
          <a:p>
            <a:pPr lvl="1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518S (1 Connector, 2 Cables) 2-1/2”DP</a:t>
            </a:r>
          </a:p>
          <a:p>
            <a:pPr lvl="1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523S (1 Connector, 2 Cables) 2-1/2” DP</a:t>
            </a:r>
          </a:p>
          <a:p>
            <a:pPr lvl="1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524S (1 Connector, 2 Cables) 2-1/2” DP</a:t>
            </a:r>
          </a:p>
          <a:p>
            <a:pPr lvl="1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618S (1 Connector, 2 Cables) 3-1/2” DP</a:t>
            </a:r>
          </a:p>
          <a:p>
            <a:pPr lvl="1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623S (1 Connector, 2 Cables) 3-1/2” DP</a:t>
            </a:r>
          </a:p>
          <a:p>
            <a:pPr lvl="1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624S (1 Connector, 2 Cables) 3-1/2” DP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With/Without Bracket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 STAB-IT Connector each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Perfect for old work or new work applications when running MC cable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29540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4648200" y="31358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518S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16002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8001000" y="3276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523S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75699"/>
            <a:ext cx="212322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457200" y="6248400"/>
            <a:ext cx="441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CONFIDENTIAL DO NOT DISTRIBUTE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81800" y="51170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624S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40188" y="5257800"/>
            <a:ext cx="1174812" cy="403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 descr="http://www.hubbell-rtb.com/images/variant/large/624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3276600"/>
            <a:ext cx="1752600" cy="1752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4572000" y="1219200"/>
            <a:ext cx="4343400" cy="4343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47800" y="0"/>
            <a:ext cx="8229600" cy="762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4” Square Boxes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Content Placeholder 4"/>
          <p:cNvSpPr>
            <a:spLocks noGrp="1"/>
          </p:cNvSpPr>
          <p:nvPr>
            <p:ph sz="half" idx="2"/>
          </p:nvPr>
        </p:nvSpPr>
        <p:spPr>
          <a:xfrm>
            <a:off x="30480" y="870466"/>
            <a:ext cx="4495800" cy="4648200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11 Sku’s Total: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232S (1 Connector, 2 Cables)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232MS (1 Connector, 2 Cables)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248S (2 Connectors, 4 Cables)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248MS (2 Connectors, 4 Cables)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248HS (2 Connectors, 4 Cables)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232SCM (1 Connector, 2 Cables, First Means of Support Clip)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232MSCM (1 Connector, 2 Cables, First Means of Support Clip)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244S (2 Connectors, 4 Cables)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244MS (2 Connectors, 4 Cables)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244SCM (2 Connectors, 4 Cables, First means of support)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244MSCM (2 Connectors, 4 Cables, First means of Support)</a:t>
            </a:r>
          </a:p>
          <a:p>
            <a:pPr lvl="1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All 2-1/8” Deep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With/Without H or M-Bracket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 or 2 STAB-IT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™ Clamps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75260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4800600" y="12954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232S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96200" y="12954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248MS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76800" y="51054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244S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43800" y="51816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232SCM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0"/>
            <a:ext cx="212322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457200" y="6248400"/>
            <a:ext cx="441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CONFIDENTIAL DO NOT DISTRIBUTE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5562600"/>
            <a:ext cx="1174812" cy="403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http://www.hubbell-rtb.com/images/variant/medium/248M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3800" y="1600200"/>
            <a:ext cx="1219200" cy="1219200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43800" y="3124200"/>
            <a:ext cx="1219200" cy="2070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 descr="http://www.hubbell-rtb.com/images/variant/large/244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8200" y="3733800"/>
            <a:ext cx="1371600" cy="1371600"/>
          </a:xfrm>
          <a:prstGeom prst="rect">
            <a:avLst/>
          </a:prstGeom>
          <a:noFill/>
        </p:spPr>
      </p:pic>
      <p:pic>
        <p:nvPicPr>
          <p:cNvPr id="10244" name="Picture 4" descr="http://www.hubbell-rtb.com/images/variant/large/244MSCM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9800" y="2438400"/>
            <a:ext cx="1478280" cy="1478280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6096000" y="39624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244MSCM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DECF7-F203-4637-BC79-305DF08F1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88" y="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STAB-IT® II 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4-11/16” Square Boxes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B1BF19-0EC7-40F0-925E-DDD5F6B39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" y="1143000"/>
            <a:ext cx="4953000" cy="4648200"/>
          </a:xfrm>
        </p:spPr>
        <p:txBody>
          <a:bodyPr>
            <a:normAutofit fontScale="77500" lnSpcReduction="20000"/>
          </a:bodyPr>
          <a:lstStyle/>
          <a:p>
            <a:endParaRPr lang="en-US" sz="1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Sku’s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Total:</a:t>
            </a:r>
          </a:p>
          <a:p>
            <a:pPr lvl="1"/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252S (1 Connector, 3 Cables)  </a:t>
            </a:r>
          </a:p>
          <a:p>
            <a:pPr lvl="1"/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252SCM (1 Connector, 3 Cables, First Means of Support Clip)</a:t>
            </a:r>
          </a:p>
          <a:p>
            <a:pPr lvl="1"/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252MS (1 Connector, 3 Cables, M Bracket, Far side Support)  </a:t>
            </a:r>
          </a:p>
          <a:p>
            <a:pPr lvl="1"/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252MSCM (1 Connector, 3 Cables, M Bracket, First Means of Support Clip, Far )</a:t>
            </a:r>
          </a:p>
          <a:p>
            <a:pPr lvl="1"/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254S (2 Connectors, 6 Cables)  </a:t>
            </a:r>
          </a:p>
          <a:p>
            <a:pPr lvl="1"/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254SCM (2 Connectors, 6 Cables, 2 First Means of Support Clip)</a:t>
            </a:r>
          </a:p>
          <a:p>
            <a:pPr marL="457200" lvl="1" indent="0">
              <a:buNone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All 2-1/8” Deep</a:t>
            </a:r>
          </a:p>
          <a:p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All Include Pigtail</a:t>
            </a:r>
          </a:p>
          <a:p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With/Without M-Bracket</a:t>
            </a:r>
          </a:p>
          <a:p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Accepts larger cables including MC-PCS luminaire cable</a:t>
            </a:r>
          </a:p>
          <a:p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 or 2 STAB-IT II™ Clamps</a:t>
            </a:r>
          </a:p>
          <a:p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Eccentric knockout on same side of box as connector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E36DAC-AF6A-44A0-AA0C-44AA1A63B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2601" y="1267856"/>
            <a:ext cx="3620399" cy="21964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B715B8-A9F8-440B-99C6-58D5C6497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3564764"/>
            <a:ext cx="3354388" cy="229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57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47F90-BA1D-469A-9F46-D0FDD5B4F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88" y="0"/>
            <a:ext cx="8229600" cy="762000"/>
          </a:xfrm>
        </p:spPr>
        <p:txBody>
          <a:bodyPr/>
          <a:lstStyle/>
          <a:p>
            <a:r>
              <a:rPr lang="en-US" dirty="0"/>
              <a:t>  GRANDSLAM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4F6EEDA-FE91-4F34-B5E3-ADC4B4BDC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0"/>
            <a:ext cx="212322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DC00442-03D4-43C6-A387-4B63648DC93D}"/>
              </a:ext>
            </a:extLst>
          </p:cNvPr>
          <p:cNvSpPr txBox="1">
            <a:spLocks/>
          </p:cNvSpPr>
          <p:nvPr/>
        </p:nvSpPr>
        <p:spPr>
          <a:xfrm>
            <a:off x="228600" y="1066800"/>
            <a:ext cx="49530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Sku’s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Total:</a:t>
            </a:r>
          </a:p>
          <a:p>
            <a:pPr lvl="1"/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SC080803STRC (4 Connectors, 8 Cables, 12 concentric ½” &amp; ¾” knockouts, 5 concentric ¾”&amp;1” knockouts)  </a:t>
            </a:r>
          </a:p>
          <a:p>
            <a:pPr lvl="1"/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SC121204STRC (6 Connectors, 12 Cables, 12 concentric ½” &amp; ¾” knockouts, 9 concentric ¾”&amp; 1” knockouts, 8 concentric 1”&amp; 11/4” knockouts)  </a:t>
            </a:r>
          </a:p>
          <a:p>
            <a:pPr lvl="1"/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SC080803NKSTRC (4 Connectors, 8 Cables)  </a:t>
            </a:r>
          </a:p>
          <a:p>
            <a:pPr lvl="1"/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SC121204NKSTRC (6 Connectors, 12 Cables)</a:t>
            </a:r>
          </a:p>
          <a:p>
            <a:pPr lvl="1"/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SCF0808RC (Flush Mount Cover)  </a:t>
            </a:r>
          </a:p>
          <a:p>
            <a:pPr lvl="1"/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SCF1212RC (Flush Mount Cover)</a:t>
            </a:r>
          </a:p>
          <a:p>
            <a:pPr lvl="1"/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989ST STAB-IT Connector</a:t>
            </a:r>
          </a:p>
          <a:p>
            <a:pPr marL="457200" lvl="1" indent="0">
              <a:buFont typeface="Arial" pitchFamily="34" charset="0"/>
              <a:buNone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Available with Knockouts and without Knockouts</a:t>
            </a:r>
          </a:p>
          <a:p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Includes ground bar</a:t>
            </a:r>
          </a:p>
          <a:p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Includes surface mount cover</a:t>
            </a:r>
          </a:p>
          <a:p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Two raised grounds for installation flexibility</a:t>
            </a:r>
          </a:p>
          <a:p>
            <a:pPr marL="0" indent="0">
              <a:buNone/>
            </a:pPr>
            <a:endParaRPr lang="en-US" sz="1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1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1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FD13CD-C68D-44BF-87FC-059B8E201072}"/>
              </a:ext>
            </a:extLst>
          </p:cNvPr>
          <p:cNvSpPr txBox="1"/>
          <p:nvPr/>
        </p:nvSpPr>
        <p:spPr>
          <a:xfrm>
            <a:off x="762000" y="762001"/>
            <a:ext cx="7772400" cy="380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Quickest and easiest way to terminate home runs and other electrical wiring</a:t>
            </a:r>
          </a:p>
        </p:txBody>
      </p:sp>
      <p:pic>
        <p:nvPicPr>
          <p:cNvPr id="10" name="Content Placeholder 12">
            <a:extLst>
              <a:ext uri="{FF2B5EF4-FFF2-40B4-BE49-F238E27FC236}">
                <a16:creationId xmlns:a16="http://schemas.microsoft.com/office/drawing/2014/main" id="{F49B40C3-8401-4DDD-B116-22819707B8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768" y="3494430"/>
            <a:ext cx="2795507" cy="2199132"/>
          </a:xfrm>
          <a:prstGeom prst="rect">
            <a:avLst/>
          </a:prstGeom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664C8D2B-073C-447D-9B11-5C2DEB37F9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324062"/>
            <a:ext cx="4018056" cy="22768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5F2BA4-C6AB-4620-B89A-D728515A54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3373177"/>
            <a:ext cx="859800" cy="8493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7F5693-2D32-4DD8-B3F1-DAF6D7CB980D}"/>
              </a:ext>
            </a:extLst>
          </p:cNvPr>
          <p:cNvSpPr txBox="1"/>
          <p:nvPr/>
        </p:nvSpPr>
        <p:spPr>
          <a:xfrm>
            <a:off x="4876800" y="4024522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989ST</a:t>
            </a:r>
          </a:p>
        </p:txBody>
      </p:sp>
    </p:spTree>
    <p:extLst>
      <p:ext uri="{BB962C8B-B14F-4D97-AF65-F5344CB8AC3E}">
        <p14:creationId xmlns:p14="http://schemas.microsoft.com/office/powerpoint/2010/main" val="6578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E8701CA-4310-4775-B73B-1AE83968D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1837"/>
          </a:xfrm>
        </p:spPr>
        <p:txBody>
          <a:bodyPr>
            <a:normAutofit fontScale="90000"/>
          </a:bodyPr>
          <a:lstStyle/>
          <a:p>
            <a:r>
              <a:rPr lang="en-US" dirty="0"/>
              <a:t>  DUGOUT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A9EC10B-B841-4CDD-962B-2A3FB61B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0"/>
            <a:ext cx="212322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4FC4CE-7BF6-4B24-AB2A-56A60B58D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852896"/>
            <a:ext cx="2868654" cy="38621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A203610-5548-416E-B16B-D3782A4C758C}"/>
              </a:ext>
            </a:extLst>
          </p:cNvPr>
          <p:cNvSpPr txBox="1"/>
          <p:nvPr/>
        </p:nvSpPr>
        <p:spPr>
          <a:xfrm>
            <a:off x="228600" y="762001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Quickest and easiest way to transition from flexible armored cable to conduit before entering the distribution panel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72B4BAE-AD10-4BB9-B402-8D3A4F17E627}"/>
              </a:ext>
            </a:extLst>
          </p:cNvPr>
          <p:cNvSpPr txBox="1">
            <a:spLocks/>
          </p:cNvSpPr>
          <p:nvPr/>
        </p:nvSpPr>
        <p:spPr>
          <a:xfrm>
            <a:off x="228600" y="1438496"/>
            <a:ext cx="4343400" cy="4276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 SKU:</a:t>
            </a:r>
          </a:p>
          <a:p>
            <a:pPr lvl="1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SC0082006STRC (21 Connectors, 42 Cables, 4 concentric ¾”&amp;1” knockouts)  </a:t>
            </a:r>
          </a:p>
          <a:p>
            <a:pPr lvl="1"/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Pryouts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on top and back for multiple applications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Cover includes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 knockouts on each side</a:t>
            </a:r>
          </a:p>
          <a:p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US" sz="1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1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1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E3464CB-D882-465F-AD35-177D46692299}"/>
              </a:ext>
            </a:extLst>
          </p:cNvPr>
          <p:cNvSpPr/>
          <p:nvPr/>
        </p:nvSpPr>
        <p:spPr>
          <a:xfrm rot="5400000">
            <a:off x="5370795" y="682406"/>
            <a:ext cx="990600" cy="1978591"/>
          </a:xfrm>
          <a:prstGeom prst="ellipse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Available May 2020</a:t>
            </a:r>
          </a:p>
        </p:txBody>
      </p:sp>
      <p:pic>
        <p:nvPicPr>
          <p:cNvPr id="16" name="Content Placeholder 8" descr="A close up of a device&#10;&#10;Description automatically generated">
            <a:extLst>
              <a:ext uri="{FF2B5EF4-FFF2-40B4-BE49-F238E27FC236}">
                <a16:creationId xmlns:a16="http://schemas.microsoft.com/office/drawing/2014/main" id="{F7E4A102-05CE-4C8B-BCA8-AF40698F93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4135" y="4114800"/>
            <a:ext cx="1766886" cy="17668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ADEA70-729B-4B96-9613-A0F42BD477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8206" y="3505199"/>
            <a:ext cx="1592232" cy="220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901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00200" y="0"/>
            <a:ext cx="6096000" cy="1143000"/>
          </a:xfrm>
        </p:spPr>
        <p:txBody>
          <a:bodyPr/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What is               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676400"/>
            <a:ext cx="4495800" cy="4191000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RACO STAB-IT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™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boxes revolutionize the way MC cable is inserted into a junction box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Only ALL-IN- ONE solution to terminate  MC  cable into a junction box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Patented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MC cable connector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 times faster than traditional connectors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3779" y="228600"/>
            <a:ext cx="212322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457200" y="6248400"/>
            <a:ext cx="441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CONFIDENTIAL DO NOT DISTRIBUTE</a:t>
            </a:r>
          </a:p>
        </p:txBody>
      </p:sp>
      <p:pic>
        <p:nvPicPr>
          <p:cNvPr id="7" name="Picture 2" descr="T:\Wagner - Jon\Stabbing-It\_MG_29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2438400"/>
            <a:ext cx="2895600" cy="3028603"/>
          </a:xfrm>
          <a:prstGeom prst="rect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11867-B13C-4FD8-9FE6-F253B5FE7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/>
              <a:t>Online Videos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0F7F4B-1FE8-45B1-A2A8-FC90160169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962400"/>
            <a:ext cx="8382000" cy="14065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dirty="0"/>
              <a:t>STAB-IT®    </a:t>
            </a:r>
            <a:r>
              <a:rPr lang="en-US" sz="1600" dirty="0">
                <a:hlinkClick r:id="rId4"/>
              </a:rPr>
              <a:t>https://www.youtube.com/watch?v=c_rd_MyusBI#action=share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STAB-IT® II   </a:t>
            </a:r>
            <a:r>
              <a:rPr lang="en-US" sz="1600" dirty="0">
                <a:hlinkClick r:id="rId5"/>
              </a:rPr>
              <a:t>https://www.youtube.com/watch?v=64KhqnjsdSQ&amp;feature=youtu.be</a:t>
            </a:r>
            <a:endParaRPr lang="en-US" sz="1600" dirty="0"/>
          </a:p>
          <a:p>
            <a:pPr marL="0" indent="0">
              <a:buNone/>
            </a:pPr>
            <a:r>
              <a:rPr lang="en-US" sz="1600" dirty="0" err="1"/>
              <a:t>Grandslam</a:t>
            </a:r>
            <a:r>
              <a:rPr lang="en-US" sz="1600" dirty="0"/>
              <a:t>  </a:t>
            </a:r>
            <a:r>
              <a:rPr lang="en-US" sz="1600" dirty="0">
                <a:hlinkClick r:id="rId6"/>
              </a:rPr>
              <a:t>https://www.youtube.com/watch?v=c_rd_MyusBI&amp;feature=youtu.be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STAB-IT® vs Competition - </a:t>
            </a:r>
            <a:r>
              <a:rPr lang="en-US" sz="1600" dirty="0">
                <a:hlinkClick r:id="rId7"/>
              </a:rPr>
              <a:t>https://www.youtube.com/watch?v=FlYORAM_KLo&amp;feature=youtu.be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Dugout – Coming soon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3B6DCF-0B45-4303-901D-BF2133B75080}"/>
              </a:ext>
            </a:extLst>
          </p:cNvPr>
          <p:cNvSpPr/>
          <p:nvPr/>
        </p:nvSpPr>
        <p:spPr>
          <a:xfrm>
            <a:off x="2297160" y="533400"/>
            <a:ext cx="4244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8"/>
              </a:rPr>
              <a:t>https://www.hubbell.com//raco/en/Videos</a:t>
            </a:r>
            <a:endParaRPr lang="en-US" dirty="0"/>
          </a:p>
        </p:txBody>
      </p:sp>
      <p:pic>
        <p:nvPicPr>
          <p:cNvPr id="5" name="F823D434">
            <a:hlinkClick r:id="" action="ppaction://media"/>
            <a:extLst>
              <a:ext uri="{FF2B5EF4-FFF2-40B4-BE49-F238E27FC236}">
                <a16:creationId xmlns:a16="http://schemas.microsoft.com/office/drawing/2014/main" id="{38B9597D-60D0-4CEB-8C0C-0FC58E54C9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69279" y="1137509"/>
            <a:ext cx="4343400" cy="244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54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990600"/>
            <a:ext cx="82296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en-US" sz="7200" u="sng" dirty="0"/>
            </a:br>
            <a:r>
              <a:rPr lang="en-US" sz="7200" u="sng" dirty="0"/>
              <a:t>                              </a:t>
            </a:r>
            <a:r>
              <a:rPr lang="en-US" sz="8000" dirty="0">
                <a:solidFill>
                  <a:srgbClr val="FFC000"/>
                </a:solidFill>
                <a:latin typeface="Arial Black" pitchFamily="34" charset="0"/>
              </a:rPr>
              <a:t>Questions?</a:t>
            </a:r>
            <a:endParaRPr lang="en-US" sz="72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95600" y="6519446"/>
            <a:ext cx="36974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NEW PRODUCT LAUNCH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3386602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Need for              ?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3714750"/>
            <a:ext cx="4040188" cy="639762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Method #1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57200" y="4354512"/>
            <a:ext cx="4040188" cy="39512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Box with built in cable clamp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5025" y="3714750"/>
            <a:ext cx="4041775" cy="639762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Method #2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45025" y="4354512"/>
            <a:ext cx="4041775" cy="3951288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Box with external connector fitting (push-in or screw in types)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4800" y="914400"/>
            <a:ext cx="8686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There are primarily 2 traditional methods of installing MC cable into a junction box. While each method has a purpose and application, they are </a:t>
            </a:r>
            <a:r>
              <a:rPr lang="en-US" sz="3600" b="1" i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both labor intensive and inefficient</a:t>
            </a:r>
            <a:r>
              <a:rPr lang="en-US" sz="36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3779" y="228600"/>
            <a:ext cx="212322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457200" y="6248400"/>
            <a:ext cx="441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CONFIDENTIAL DO NOT DISTRIBUTE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Method #1</a:t>
            </a:r>
            <a:b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Box w/Built in MC Cable Clamp</a:t>
            </a:r>
          </a:p>
        </p:txBody>
      </p:sp>
      <p:pic>
        <p:nvPicPr>
          <p:cNvPr id="6" name="Content Placeholder 5" descr="021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791200" y="2401926"/>
            <a:ext cx="3062103" cy="3127452"/>
          </a:xfrm>
          <a:ln w="12700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762000" y="1447800"/>
            <a:ext cx="4038600" cy="4267200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Oldest method of installing  MC cable into a box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Costly to produce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Need to tighten clamp screw to secure cable in box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Only available with 2 clamps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Screws protrude from back of box – not conducive to prefab work or surface mounting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Difficult to tighten clamp screw to secure cable with mud ring installed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6248400"/>
            <a:ext cx="441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CONFIDENTIAL DO NOT DISTRIBUTE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Method #1</a:t>
            </a:r>
            <a:b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Box w/Built in MC Cable Clamp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531812" y="1908931"/>
            <a:ext cx="4040188" cy="639762"/>
          </a:xfrm>
        </p:spPr>
        <p:txBody>
          <a:bodyPr/>
          <a:lstStyle/>
          <a:p>
            <a:pPr algn="ctr"/>
            <a:r>
              <a:rPr lang="en-US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Basic Steps to Install Cable: 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762000" y="2707482"/>
            <a:ext cx="3925094" cy="304486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Prepare end of cable(s)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Remove box from carton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Mount box to bracket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Remove pri-out(s)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Insert cable(s)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Tighten clamp(s) </a:t>
            </a:r>
          </a:p>
          <a:p>
            <a:pPr marL="457200" indent="-457200">
              <a:buFont typeface="+mj-lt"/>
              <a:buAutoNum type="arabicPeriod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6248400"/>
            <a:ext cx="441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CONFIDENTIAL DO NOT DISTRIBUTE</a:t>
            </a:r>
          </a:p>
        </p:txBody>
      </p:sp>
      <p:pic>
        <p:nvPicPr>
          <p:cNvPr id="9" name="Content Placeholder 5" descr="021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638800" y="2548693"/>
            <a:ext cx="3136711" cy="3203652"/>
          </a:xfrm>
          <a:ln w="12700">
            <a:solidFill>
              <a:schemeClr val="tx1">
                <a:lumMod val="65000"/>
                <a:lumOff val="35000"/>
              </a:schemeClr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Method #2</a:t>
            </a:r>
            <a:b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Conduit Box with External Fitting</a:t>
            </a:r>
          </a:p>
        </p:txBody>
      </p:sp>
      <p:pic>
        <p:nvPicPr>
          <p:cNvPr id="16386" name="Picture 2" descr="http://www.aimedia.co/media/images/38AST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07742" y="2362200"/>
            <a:ext cx="3172691" cy="3200400"/>
          </a:xfrm>
          <a:prstGeom prst="rect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9" name="Content Placeholder 6"/>
          <p:cNvSpPr>
            <a:spLocks noGrp="1"/>
          </p:cNvSpPr>
          <p:nvPr>
            <p:ph sz="half" idx="4294967295"/>
          </p:nvPr>
        </p:nvSpPr>
        <p:spPr>
          <a:xfrm>
            <a:off x="685800" y="1905000"/>
            <a:ext cx="4724400" cy="419100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Widely accepted method to install MC cable into box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Multiple components needed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Difficult to uninstall connector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Must use a fitting for each piece of cable or an expensive connector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 failure points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 Cable to the connector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 Connector to the box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Very versatile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6248400"/>
            <a:ext cx="441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CONFIDENTIAL DO NOT DISTRIBUTE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Method #2</a:t>
            </a:r>
            <a:b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Conduit Box with External Fitting</a:t>
            </a:r>
          </a:p>
        </p:txBody>
      </p:sp>
      <p:pic>
        <p:nvPicPr>
          <p:cNvPr id="5" name="Picture 2" descr="http://www.aimedia.co/media/images/38AST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2514600"/>
            <a:ext cx="2979057" cy="3005075"/>
          </a:xfrm>
          <a:prstGeom prst="rect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6" name="Text Placeholder 6"/>
          <p:cNvSpPr txBox="1">
            <a:spLocks/>
          </p:cNvSpPr>
          <p:nvPr/>
        </p:nvSpPr>
        <p:spPr>
          <a:xfrm>
            <a:off x="646906" y="2194719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Basic Steps to Install Cable: </a:t>
            </a:r>
          </a:p>
        </p:txBody>
      </p:sp>
      <p:sp>
        <p:nvSpPr>
          <p:cNvPr id="7" name="Content Placeholder 9"/>
          <p:cNvSpPr>
            <a:spLocks noGrp="1"/>
          </p:cNvSpPr>
          <p:nvPr>
            <p:ph sz="half" idx="4294967295"/>
          </p:nvPr>
        </p:nvSpPr>
        <p:spPr>
          <a:xfrm>
            <a:off x="778555" y="2671762"/>
            <a:ext cx="4572000" cy="343211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Prepare end of cable(s)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Remove box from carton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Mount box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Remove knockout(s) in box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Remove fitting(s) from carton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Affix fitting(s) on end of cable(s)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Insert fitting(s) into box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6248400"/>
            <a:ext cx="441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CONFIDENTIAL DO NOT DISTRIBUTE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Key Saving$ &amp; Selling Points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112837"/>
            <a:ext cx="4267200" cy="4525963"/>
          </a:xfrm>
        </p:spPr>
        <p:txBody>
          <a:bodyPr>
            <a:normAutofit fontScale="70000" lnSpcReduction="20000"/>
          </a:bodyPr>
          <a:lstStyle/>
          <a:p>
            <a:pPr marL="514350" indent="-514350" algn="ctr">
              <a:buNone/>
            </a:pPr>
            <a:r>
              <a:rPr lang="en-US" sz="3600" b="1" u="sng" dirty="0">
                <a:solidFill>
                  <a:srgbClr val="00B050"/>
                </a:solidFill>
              </a:rPr>
              <a:t>3X Faster to Install!</a:t>
            </a:r>
          </a:p>
          <a:p>
            <a:pPr marL="514350" indent="-514350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Time tested and proven to be up to 3X faster </a:t>
            </a:r>
            <a:r>
              <a:rPr lang="en-US" b="1" u="sng" dirty="0">
                <a:solidFill>
                  <a:srgbClr val="00B050"/>
                </a:solidFill>
              </a:rPr>
              <a:t>per cable </a:t>
            </a:r>
          </a:p>
          <a:p>
            <a:pPr marL="514350" indent="-514350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Faster to install than traditional MC wiring methods using push-on/in die cast fittings</a:t>
            </a:r>
          </a:p>
          <a:p>
            <a:pPr marL="514350" indent="-514350" algn="ctr">
              <a:buNone/>
            </a:pPr>
            <a:r>
              <a:rPr lang="en-US" sz="3600" b="1" u="sng" dirty="0">
                <a:solidFill>
                  <a:srgbClr val="00B050"/>
                </a:solidFill>
              </a:rPr>
              <a:t>Less labor</a:t>
            </a:r>
          </a:p>
          <a:p>
            <a:pPr marL="514350" indent="-514350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Faster install means less labor which saves 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the contractor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money.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If using snap-in type fittings….the more cables into the box, the more labor and materials you are spending!</a:t>
            </a:r>
          </a:p>
          <a:p>
            <a:pPr marL="514350" indent="-514350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More time = more jobs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200" y="1112837"/>
            <a:ext cx="4038600" cy="4525963"/>
          </a:xfrm>
        </p:spPr>
        <p:txBody>
          <a:bodyPr>
            <a:normAutofit fontScale="70000" lnSpcReduction="20000"/>
          </a:bodyPr>
          <a:lstStyle/>
          <a:p>
            <a:pPr marL="514350" indent="-514350" algn="ctr">
              <a:buNone/>
            </a:pPr>
            <a:r>
              <a:rPr lang="en-US" sz="3600" b="1" u="sng" dirty="0">
                <a:solidFill>
                  <a:srgbClr val="00B050"/>
                </a:solidFill>
              </a:rPr>
              <a:t>Reduced Transactional Costs</a:t>
            </a:r>
          </a:p>
          <a:p>
            <a:pPr marL="571500" indent="-514350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 longer need to order and inventory costly MC cable fittings separately from junction boxes</a:t>
            </a:r>
          </a:p>
          <a:p>
            <a:pPr marL="571500" indent="-514350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Fewer sku’s to manage on job and to inventory</a:t>
            </a:r>
          </a:p>
          <a:p>
            <a:pPr marL="514350" indent="-514350" algn="ctr">
              <a:buNone/>
            </a:pPr>
            <a:r>
              <a:rPr lang="en-US" sz="3600" b="1" u="sng" dirty="0">
                <a:solidFill>
                  <a:srgbClr val="00B050"/>
                </a:solidFill>
              </a:rPr>
              <a:t>Less Corrugated Waste on Jobsite or Shop </a:t>
            </a:r>
          </a:p>
          <a:p>
            <a:pPr marL="571500" indent="-457200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Elimination of fittings means less corrugated to manage and to dispose of and haul away</a:t>
            </a:r>
          </a:p>
          <a:p>
            <a:pPr marL="571500" indent="-457200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Better for the environment </a:t>
            </a:r>
          </a:p>
          <a:p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979" y="228600"/>
            <a:ext cx="212322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457200" y="6248400"/>
            <a:ext cx="441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CONFIDENTIAL DO NOT DISTRIBUTE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81200" y="5283983"/>
            <a:ext cx="533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457200" algn="ctr">
              <a:buNone/>
            </a:pPr>
            <a:r>
              <a:rPr lang="en-US" sz="2500" b="1" u="sng" dirty="0">
                <a:solidFill>
                  <a:srgbClr val="00B050"/>
                </a:solidFill>
              </a:rPr>
              <a:t>Designed for Prefab OR Jobsite Use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Types &amp; Sizes Of Cables for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63579" y="228600"/>
            <a:ext cx="212322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57200" y="6248400"/>
            <a:ext cx="441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CONFIDENTIAL DO NOT DISTRIBUTE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112384"/>
              </p:ext>
            </p:extLst>
          </p:nvPr>
        </p:nvGraphicFramePr>
        <p:xfrm>
          <a:off x="609600" y="1358900"/>
          <a:ext cx="7924799" cy="4085888"/>
        </p:xfrm>
        <a:graphic>
          <a:graphicData uri="http://schemas.openxmlformats.org/drawingml/2006/table">
            <a:tbl>
              <a:tblPr/>
              <a:tblGrid>
                <a:gridCol w="278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1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9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185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8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921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912" marR="8912" marT="8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Arial Black" pitchFamily="34" charset="0"/>
                        </a:rPr>
                        <a:t>CABLE TYPES AND RANGES FOR STAB-IT™ CLAMP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912" marR="8912" marT="891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912" marR="8912" marT="891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912" marR="8912" marT="891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9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912" marR="8912" marT="8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 Black" pitchFamily="34" charset="0"/>
                        </a:rPr>
                        <a:t>CABLE TYPES</a:t>
                      </a:r>
                    </a:p>
                  </a:txBody>
                  <a:tcPr marL="8912" marR="8912" marT="891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600" b="1" i="0" u="none" strike="noStrike">
                        <a:solidFill>
                          <a:srgbClr val="000000"/>
                        </a:solidFill>
                        <a:latin typeface="Arial Black" pitchFamily="34" charset="0"/>
                      </a:endParaRPr>
                    </a:p>
                  </a:txBody>
                  <a:tcPr marL="8912" marR="8912" marT="891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 Black" pitchFamily="34" charset="0"/>
                        </a:rPr>
                        <a:t>CABLE RANGES</a:t>
                      </a:r>
                    </a:p>
                  </a:txBody>
                  <a:tcPr marL="8912" marR="8912" marT="891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912" marR="8912" marT="8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9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912" marR="8912" marT="8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 Black" pitchFamily="34" charset="0"/>
                        </a:rPr>
                        <a:t>AC STEEL &amp; ALUMINUM</a:t>
                      </a:r>
                    </a:p>
                  </a:txBody>
                  <a:tcPr marL="8912" marR="8912" marT="891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n-US" sz="1600" b="1" i="0" u="none" strike="noStrike">
                        <a:solidFill>
                          <a:srgbClr val="000000"/>
                        </a:solidFill>
                        <a:latin typeface="Arial Black" pitchFamily="34" charset="0"/>
                      </a:endParaRPr>
                    </a:p>
                  </a:txBody>
                  <a:tcPr marL="8912" marR="8912" marT="891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 Black" pitchFamily="34" charset="0"/>
                        </a:rPr>
                        <a:t>14-2, 14-3, 14-4, 12-2, 12-3, 12-4, 10-2, 10-3</a:t>
                      </a:r>
                    </a:p>
                  </a:txBody>
                  <a:tcPr marL="8912" marR="8912" marT="891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912" marR="8912" marT="8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9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912" marR="8912" marT="8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 Black" pitchFamily="34" charset="0"/>
                        </a:rPr>
                        <a:t>HCF AC STEEL</a:t>
                      </a:r>
                    </a:p>
                  </a:txBody>
                  <a:tcPr marL="8912" marR="8912" marT="891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n-US" sz="1600" b="1" i="0" u="none" strike="noStrike">
                        <a:solidFill>
                          <a:srgbClr val="000000"/>
                        </a:solidFill>
                        <a:latin typeface="Arial Black" pitchFamily="34" charset="0"/>
                      </a:endParaRPr>
                    </a:p>
                  </a:txBody>
                  <a:tcPr marL="8912" marR="8912" marT="891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 Black" pitchFamily="34" charset="0"/>
                        </a:rPr>
                        <a:t>14-2, 14-3, 14-4, 12-2, 12-3, 10-2, 10-3</a:t>
                      </a:r>
                    </a:p>
                  </a:txBody>
                  <a:tcPr marL="8912" marR="8912" marT="891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912" marR="8912" marT="8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39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912" marR="8912" marT="8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 Black" pitchFamily="34" charset="0"/>
                        </a:rPr>
                        <a:t>HCF AC ALUMINUM</a:t>
                      </a:r>
                    </a:p>
                  </a:txBody>
                  <a:tcPr marL="8912" marR="8912" marT="891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n-US" sz="1600" b="1" i="0" u="none" strike="noStrike">
                        <a:solidFill>
                          <a:srgbClr val="000000"/>
                        </a:solidFill>
                        <a:latin typeface="Arial Black" pitchFamily="34" charset="0"/>
                      </a:endParaRPr>
                    </a:p>
                  </a:txBody>
                  <a:tcPr marL="8912" marR="8912" marT="891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 Black" pitchFamily="34" charset="0"/>
                        </a:rPr>
                        <a:t>12-2, 12-3, 12-4, 10-2, 10-3</a:t>
                      </a:r>
                    </a:p>
                  </a:txBody>
                  <a:tcPr marL="8912" marR="8912" marT="891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912" marR="8912" marT="8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39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912" marR="8912" marT="8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 Black" pitchFamily="34" charset="0"/>
                        </a:rPr>
                        <a:t>MC STEEL &amp; ALUMINUM</a:t>
                      </a:r>
                    </a:p>
                  </a:txBody>
                  <a:tcPr marL="8912" marR="8912" marT="891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n-US" sz="1600" b="1" i="0" u="none" strike="noStrike">
                        <a:solidFill>
                          <a:srgbClr val="000000"/>
                        </a:solidFill>
                        <a:latin typeface="Arial Black" pitchFamily="34" charset="0"/>
                      </a:endParaRPr>
                    </a:p>
                  </a:txBody>
                  <a:tcPr marL="8912" marR="8912" marT="891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 Black" pitchFamily="34" charset="0"/>
                        </a:rPr>
                        <a:t>14-2, 14-3, 14-4, 12-2, 12-3, 12-4, 10-2, 10-3</a:t>
                      </a:r>
                    </a:p>
                  </a:txBody>
                  <a:tcPr marL="8912" marR="8912" marT="891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912" marR="8912" marT="8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39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912" marR="8912" marT="8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Black" pitchFamily="34" charset="0"/>
                        </a:rPr>
                        <a:t>MCI-A STEEL &amp; ALUMINUM</a:t>
                      </a:r>
                    </a:p>
                  </a:txBody>
                  <a:tcPr marL="8912" marR="8912" marT="891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n-US" sz="1600" b="1" i="0" u="none" strike="noStrike">
                        <a:solidFill>
                          <a:srgbClr val="000000"/>
                        </a:solidFill>
                        <a:latin typeface="Arial Black" pitchFamily="34" charset="0"/>
                      </a:endParaRPr>
                    </a:p>
                  </a:txBody>
                  <a:tcPr marL="8912" marR="8912" marT="891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 Black" pitchFamily="34" charset="0"/>
                        </a:rPr>
                        <a:t>14-2, 14-3, 14-4, 12-2, 12-3, 12-4, 10-2, 10-3</a:t>
                      </a:r>
                    </a:p>
                  </a:txBody>
                  <a:tcPr marL="8912" marR="8912" marT="891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912" marR="8912" marT="8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39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912" marR="8912" marT="8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Black" pitchFamily="34" charset="0"/>
                        </a:rPr>
                        <a:t>HCF MCI-A STEEL</a:t>
                      </a:r>
                    </a:p>
                  </a:txBody>
                  <a:tcPr marL="8912" marR="8912" marT="891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 Black" pitchFamily="34" charset="0"/>
                      </a:endParaRPr>
                    </a:p>
                  </a:txBody>
                  <a:tcPr marL="8912" marR="8912" marT="891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Black" pitchFamily="34" charset="0"/>
                        </a:rPr>
                        <a:t>12-2, 12-3, 10-2</a:t>
                      </a:r>
                    </a:p>
                  </a:txBody>
                  <a:tcPr marL="8912" marR="8912" marT="891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912" marR="8912" marT="8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39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912" marR="8912" marT="8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 Black" pitchFamily="34" charset="0"/>
                        </a:rPr>
                        <a:t>HCF MCI-A ALUMINUM</a:t>
                      </a:r>
                    </a:p>
                  </a:txBody>
                  <a:tcPr marL="8912" marR="8912" marT="891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n-US" sz="1600" b="1" i="0" u="none" strike="noStrike">
                        <a:solidFill>
                          <a:srgbClr val="000000"/>
                        </a:solidFill>
                        <a:latin typeface="Arial Black" pitchFamily="34" charset="0"/>
                      </a:endParaRPr>
                    </a:p>
                  </a:txBody>
                  <a:tcPr marL="8912" marR="8912" marT="891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 Black" pitchFamily="34" charset="0"/>
                        </a:rPr>
                        <a:t>14-2, 14-3, 14-4, 12-2, 12-3, 12-4, 10-2, 10-3</a:t>
                      </a:r>
                    </a:p>
                  </a:txBody>
                  <a:tcPr marL="8912" marR="8912" marT="891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912" marR="8912" marT="8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878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912" marR="8912" marT="8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Arial Black" pitchFamily="34" charset="0"/>
                        </a:rPr>
                        <a:t>3/8 TRADE SIZE FLEX. RWFMC CONDUIT STEEL &amp; ALUMINUM</a:t>
                      </a:r>
                    </a:p>
                  </a:txBody>
                  <a:tcPr marL="8912" marR="8912" marT="891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912" marR="8912" marT="8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39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912" marR="8912" marT="8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Black" pitchFamily="34" charset="0"/>
                        </a:rPr>
                        <a:t>Per NEC: Anti Short Bushings Required on AC</a:t>
                      </a:r>
                      <a:r>
                        <a:rPr lang="en-US" sz="1200" b="1" i="0" u="none" strike="noStrike" baseline="0" dirty="0">
                          <a:solidFill>
                            <a:srgbClr val="000000"/>
                          </a:solidFill>
                          <a:latin typeface="Arial Black" pitchFamily="34" charset="0"/>
                        </a:rPr>
                        <a:t> and FLEX conduit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 Black" pitchFamily="34" charset="0"/>
                      </a:endParaRPr>
                    </a:p>
                  </a:txBody>
                  <a:tcPr marL="8912" marR="8912" marT="891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912" marR="8912" marT="8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628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912" marR="8912" marT="8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1" i="0" u="none" strike="noStrike" dirty="0">
                        <a:solidFill>
                          <a:srgbClr val="000000"/>
                        </a:solidFill>
                        <a:latin typeface="Arial Black" pitchFamily="34" charset="0"/>
                      </a:endParaRPr>
                    </a:p>
                  </a:txBody>
                  <a:tcPr marL="8912" marR="8912" marT="891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600" b="1" i="0" u="none" strike="noStrike" dirty="0">
                        <a:solidFill>
                          <a:srgbClr val="000000"/>
                        </a:solidFill>
                        <a:latin typeface="Arial Black" pitchFamily="34" charset="0"/>
                      </a:endParaRPr>
                    </a:p>
                  </a:txBody>
                  <a:tcPr marL="8912" marR="8912" marT="891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912" marR="8912" marT="891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39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912" marR="8912" marT="8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Black" pitchFamily="34" charset="0"/>
                        </a:rPr>
                        <a:t>CABLE RANGE .400" DIA. MIN. TO .605" DIA. MAX.</a:t>
                      </a:r>
                    </a:p>
                  </a:txBody>
                  <a:tcPr marL="8912" marR="8912" marT="891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912" marR="8912" marT="8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628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912" marR="8912" marT="8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1" i="0" u="none" strike="noStrike" dirty="0">
                        <a:solidFill>
                          <a:srgbClr val="000000"/>
                        </a:solidFill>
                        <a:latin typeface="Arial Black" pitchFamily="34" charset="0"/>
                      </a:endParaRPr>
                    </a:p>
                  </a:txBody>
                  <a:tcPr marL="8912" marR="8912" marT="891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600" b="1" i="0" u="none" strike="noStrike" dirty="0">
                        <a:solidFill>
                          <a:srgbClr val="000000"/>
                        </a:solidFill>
                        <a:latin typeface="Arial Black" pitchFamily="34" charset="0"/>
                      </a:endParaRPr>
                    </a:p>
                  </a:txBody>
                  <a:tcPr marL="8912" marR="8912" marT="891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912" marR="8912" marT="891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39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912" marR="8912" marT="8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 Black" pitchFamily="34" charset="0"/>
                        </a:rPr>
                        <a:t>CABLE INSTALLATION</a:t>
                      </a:r>
                    </a:p>
                  </a:txBody>
                  <a:tcPr marL="8912" marR="8912" marT="891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912" marR="8912" marT="8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628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912" marR="8912" marT="8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latin typeface="Arial Black" pitchFamily="34" charset="0"/>
                      </a:endParaRPr>
                    </a:p>
                  </a:txBody>
                  <a:tcPr marL="8912" marR="8912" marT="891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latin typeface="Arial Black" pitchFamily="34" charset="0"/>
                      </a:endParaRPr>
                    </a:p>
                  </a:txBody>
                  <a:tcPr marL="8912" marR="8912" marT="891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912" marR="8912" marT="891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39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912" marR="8912" marT="8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Black" pitchFamily="34" charset="0"/>
                        </a:rPr>
                        <a:t>Cable Armor must comply with NEC 250.96</a:t>
                      </a:r>
                    </a:p>
                  </a:txBody>
                  <a:tcPr marL="8912" marR="8912" marT="89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912" marR="8912" marT="891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39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912" marR="8912" marT="8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 Black" pitchFamily="34" charset="0"/>
                      </a:endParaRPr>
                    </a:p>
                  </a:txBody>
                  <a:tcPr marL="8912" marR="8912" marT="89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912" marR="8912" marT="891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1100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912" marR="8912" marT="8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Black" pitchFamily="34" charset="0"/>
                        </a:rPr>
                        <a:t>To remove cable, unscrew clamp from the box, then pull the clamp off the cable.</a:t>
                      </a:r>
                    </a:p>
                  </a:txBody>
                  <a:tcPr marL="8912" marR="8912" marT="89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912" marR="8912" marT="891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39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912" marR="8912" marT="8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 Black" pitchFamily="34" charset="0"/>
                        </a:rPr>
                        <a:t>To install more cables, use any of the RACO® REDI-LOC connectors. </a:t>
                      </a:r>
                    </a:p>
                  </a:txBody>
                  <a:tcPr marL="8912" marR="8912" marT="89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912" marR="8912" marT="891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4628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912" marR="8912" marT="8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912" marR="8912" marT="89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912" marR="8912" marT="89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912" marR="8912" marT="891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37128</TotalTime>
  <Words>1545</Words>
  <Application>Microsoft Office PowerPoint</Application>
  <PresentationFormat>On-screen Show (4:3)</PresentationFormat>
  <Paragraphs>259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Arial Black</vt:lpstr>
      <vt:lpstr>Calibri</vt:lpstr>
      <vt:lpstr>Office Theme</vt:lpstr>
      <vt:lpstr>PowerPoint Presentation</vt:lpstr>
      <vt:lpstr> What is               ?</vt:lpstr>
      <vt:lpstr>Need for              ?</vt:lpstr>
      <vt:lpstr>Method #1 Box w/Built in MC Cable Clamp</vt:lpstr>
      <vt:lpstr>Method #1 Box w/Built in MC Cable Clamp</vt:lpstr>
      <vt:lpstr>Method #2 Conduit Box with External Fitting</vt:lpstr>
      <vt:lpstr>Method #2 Conduit Box with External Fitting</vt:lpstr>
      <vt:lpstr>Key Saving$ &amp; Selling Points</vt:lpstr>
      <vt:lpstr>Types &amp; Sizes Of Cables for</vt:lpstr>
      <vt:lpstr>Types &amp; Sizes Of Cables for STAB-IT® II</vt:lpstr>
      <vt:lpstr>No “Red Hat” Needed </vt:lpstr>
      <vt:lpstr>About the               Connector  </vt:lpstr>
      <vt:lpstr>Built-in Cable Management Clip</vt:lpstr>
      <vt:lpstr>About the               Connector  </vt:lpstr>
      <vt:lpstr> 3” x 2” Switch Boxes</vt:lpstr>
      <vt:lpstr> 4” Square Boxes</vt:lpstr>
      <vt:lpstr>STAB-IT® II  4-11/16” Square Boxes</vt:lpstr>
      <vt:lpstr>  GRANDSLAM</vt:lpstr>
      <vt:lpstr>  DUGOUT</vt:lpstr>
      <vt:lpstr>Online Videos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it?</dc:title>
  <dc:creator>nstetten</dc:creator>
  <cp:lastModifiedBy>Hlade, Jeff</cp:lastModifiedBy>
  <cp:revision>2655</cp:revision>
  <dcterms:created xsi:type="dcterms:W3CDTF">2015-05-03T18:59:24Z</dcterms:created>
  <dcterms:modified xsi:type="dcterms:W3CDTF">2020-04-24T16:58:33Z</dcterms:modified>
</cp:coreProperties>
</file>